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0" r:id="rId1"/>
  </p:sldMasterIdLst>
  <p:sldIdLst>
    <p:sldId id="256" r:id="rId2"/>
    <p:sldId id="259" r:id="rId3"/>
    <p:sldId id="261" r:id="rId4"/>
    <p:sldId id="257" r:id="rId5"/>
    <p:sldId id="262" r:id="rId6"/>
    <p:sldId id="265" r:id="rId7"/>
    <p:sldId id="267" r:id="rId8"/>
    <p:sldId id="268" r:id="rId9"/>
    <p:sldId id="269" r:id="rId10"/>
    <p:sldId id="270" r:id="rId11"/>
    <p:sldId id="266" r:id="rId12"/>
    <p:sldId id="258" r:id="rId13"/>
    <p:sldId id="260" r:id="rId14"/>
    <p:sldId id="27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4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0"/>
              <c:layout>
                <c:manualLayout>
                  <c:x val="-8.9517805970093053E-2"/>
                  <c:y val="5.12593689266474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mtClean="0"/>
                      <a:t>11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5.855466058134412E-2"/>
                  <c:y val="-0.1838466471873838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0.1122545442221444"/>
                  <c:y val="1.456766174969907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8506911887090156E-2"/>
                  <c:y val="9.42894172959602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Лист1!$A$5:$A$9</c:f>
              <c:strCache>
                <c:ptCount val="5"/>
                <c:pt idx="0">
                  <c:v>государственные стационарные учреждения</c:v>
                </c:pt>
                <c:pt idx="1">
                  <c:v>комплексные центры социального обслуживания населения</c:v>
                </c:pt>
                <c:pt idx="2">
                  <c:v>центры социального обслуживания граждан пожилого возраста и инвалидов</c:v>
                </c:pt>
                <c:pt idx="3">
                  <c:v>центры социального обслуживания семей и несовершеннолетних детей</c:v>
                </c:pt>
                <c:pt idx="4">
                  <c:v>негосударственные учреждения</c:v>
                </c:pt>
              </c:strCache>
            </c:strRef>
          </c:cat>
          <c:val>
            <c:numRef>
              <c:f>Лист1!$B$5:$B$9</c:f>
              <c:numCache>
                <c:formatCode>General</c:formatCode>
                <c:ptCount val="5"/>
                <c:pt idx="0">
                  <c:v>16</c:v>
                </c:pt>
                <c:pt idx="1">
                  <c:v>12</c:v>
                </c:pt>
                <c:pt idx="2">
                  <c:v>9</c:v>
                </c:pt>
                <c:pt idx="3">
                  <c:v>15</c:v>
                </c:pt>
                <c:pt idx="4">
                  <c:v>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5615306694984499"/>
          <c:y val="2.619155881004152E-2"/>
          <c:w val="0.33236917121371307"/>
          <c:h val="0.95070305985784487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40"/>
      <c:rotY val="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explosion val="25"/>
          <c:dLbls>
            <c:dLbl>
              <c:idx val="1"/>
              <c:layout>
                <c:manualLayout>
                  <c:x val="0.10213541743036311"/>
                  <c:y val="-6.842226067644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4.5145538057742782E-2"/>
                  <c:y val="3.13002541348998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8471653543307088E-2"/>
                  <c:y val="-7.294525684289464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.20307952755905512"/>
                  <c:y val="-4.86757905261842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Лист1!$A$1:$A$5</c:f>
              <c:strCache>
                <c:ptCount val="5"/>
                <c:pt idx="0">
                  <c:v>граждане пожилого возраста без инвалидности</c:v>
                </c:pt>
                <c:pt idx="1">
                  <c:v>граждане пожилого возраста с инвалидностью</c:v>
                </c:pt>
                <c:pt idx="2">
                  <c:v>инвалиды трудоспособного возраста</c:v>
                </c:pt>
                <c:pt idx="3">
                  <c:v>дети-инвалиды</c:v>
                </c:pt>
                <c:pt idx="4">
                  <c:v>несовершеннолетние дети в ТЖС</c:v>
                </c:pt>
              </c:strCache>
            </c:strRef>
          </c:cat>
          <c:val>
            <c:numRef>
              <c:f>Лист1!$B$1:$B$5</c:f>
              <c:numCache>
                <c:formatCode>General</c:formatCode>
                <c:ptCount val="5"/>
                <c:pt idx="0">
                  <c:v>277378</c:v>
                </c:pt>
                <c:pt idx="1">
                  <c:v>122722</c:v>
                </c:pt>
                <c:pt idx="2">
                  <c:v>30963</c:v>
                </c:pt>
                <c:pt idx="3">
                  <c:v>3031</c:v>
                </c:pt>
                <c:pt idx="4">
                  <c:v>35555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0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 baseline="0"/>
            </a:pPr>
            <a:endParaRPr lang="ru-RU"/>
          </a:p>
        </c:txPr>
      </c:legendEntry>
      <c:layout/>
      <c:overlay val="0"/>
    </c:legend>
    <c:plotVisOnly val="1"/>
    <c:dispBlanksAs val="gap"/>
    <c:showDLblsOverMax val="0"/>
  </c:chart>
  <c:externalData r:id="rId2">
    <c:autoUpdate val="0"/>
  </c:externalData>
  <c:userShapes r:id="rId3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6A40D1C-6DA5-4D50-9A19-AB2CE861248B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B980438-3227-471F-87BC-2C4366AF31C1}">
      <dgm:prSet phldrT="[Текст]" phldr="1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dirty="0"/>
        </a:p>
      </dgm:t>
    </dgm:pt>
    <dgm:pt modelId="{F7E700E1-536F-4FFB-A646-CAE8E16FFA61}" type="parTrans" cxnId="{FBA9A23F-A2B2-44DE-B0CC-2C0D170AD3A1}">
      <dgm:prSet/>
      <dgm:spPr/>
      <dgm:t>
        <a:bodyPr/>
        <a:lstStyle/>
        <a:p>
          <a:endParaRPr lang="ru-RU"/>
        </a:p>
      </dgm:t>
    </dgm:pt>
    <dgm:pt modelId="{0146D6D8-EC63-4463-8230-CC545E4CCC98}" type="sibTrans" cxnId="{FBA9A23F-A2B2-44DE-B0CC-2C0D170AD3A1}">
      <dgm:prSet/>
      <dgm:spPr/>
      <dgm:t>
        <a:bodyPr/>
        <a:lstStyle/>
        <a:p>
          <a:endParaRPr lang="ru-RU"/>
        </a:p>
      </dgm:t>
    </dgm:pt>
    <dgm:pt modelId="{3716216E-9B96-4839-9A36-CDB571ABC726}">
      <dgm:prSet phldrT="[Текст]" custT="1"/>
      <dgm:spPr/>
      <dgm:t>
        <a:bodyPr/>
        <a:lstStyle/>
        <a:p>
          <a:r>
            <a:rPr lang="ru-RU" sz="2400" dirty="0" smtClean="0"/>
            <a:t>Доставка продуктов питания</a:t>
          </a:r>
          <a:endParaRPr lang="ru-RU" sz="2400" dirty="0"/>
        </a:p>
      </dgm:t>
    </dgm:pt>
    <dgm:pt modelId="{81C466BF-57C5-4D0E-8C6E-D8D45A1FC3DC}" type="parTrans" cxnId="{062938DA-BBEF-458C-9407-F222D67B0288}">
      <dgm:prSet/>
      <dgm:spPr/>
      <dgm:t>
        <a:bodyPr/>
        <a:lstStyle/>
        <a:p>
          <a:endParaRPr lang="ru-RU"/>
        </a:p>
      </dgm:t>
    </dgm:pt>
    <dgm:pt modelId="{8F58C70C-505B-4059-AEDE-3621BABA4EA8}" type="sibTrans" cxnId="{062938DA-BBEF-458C-9407-F222D67B0288}">
      <dgm:prSet/>
      <dgm:spPr/>
      <dgm:t>
        <a:bodyPr/>
        <a:lstStyle/>
        <a:p>
          <a:endParaRPr lang="ru-RU"/>
        </a:p>
      </dgm:t>
    </dgm:pt>
    <dgm:pt modelId="{B68EC6B3-E2DF-4FB4-B237-3BB658815B67}">
      <dgm:prSet phldrT="[Текст]" custT="1"/>
      <dgm:spPr/>
      <dgm:t>
        <a:bodyPr/>
        <a:lstStyle/>
        <a:p>
          <a:r>
            <a:rPr lang="ru-RU" sz="2100" dirty="0" smtClean="0"/>
            <a:t>Оздоровительные услуги</a:t>
          </a:r>
          <a:endParaRPr lang="ru-RU" sz="2100" dirty="0"/>
        </a:p>
      </dgm:t>
    </dgm:pt>
    <dgm:pt modelId="{AC8D15A7-EFAF-45BB-A47C-558EB4695F07}" type="parTrans" cxnId="{DB3F88C7-54E2-483D-B356-F899770DB0D9}">
      <dgm:prSet/>
      <dgm:spPr/>
      <dgm:t>
        <a:bodyPr/>
        <a:lstStyle/>
        <a:p>
          <a:endParaRPr lang="ru-RU"/>
        </a:p>
      </dgm:t>
    </dgm:pt>
    <dgm:pt modelId="{050E6624-2D37-41CB-937E-A96565FA9E65}" type="sibTrans" cxnId="{DB3F88C7-54E2-483D-B356-F899770DB0D9}">
      <dgm:prSet/>
      <dgm:spPr/>
      <dgm:t>
        <a:bodyPr/>
        <a:lstStyle/>
        <a:p>
          <a:endParaRPr lang="ru-RU"/>
        </a:p>
      </dgm:t>
    </dgm:pt>
    <dgm:pt modelId="{F5476E11-A559-4ED4-99BC-E198FC96D0D0}">
      <dgm:prSet phldrT="[Текст]" custT="1"/>
      <dgm:spPr/>
      <dgm:t>
        <a:bodyPr/>
        <a:lstStyle/>
        <a:p>
          <a:r>
            <a:rPr lang="ru-RU" sz="2400" dirty="0" smtClean="0"/>
            <a:t>Приготовление пищи</a:t>
          </a:r>
          <a:endParaRPr lang="ru-RU" sz="2400" dirty="0"/>
        </a:p>
      </dgm:t>
    </dgm:pt>
    <dgm:pt modelId="{D7D07F8D-06CC-4DF3-B8D5-C83E6BA938D9}" type="parTrans" cxnId="{A7F0C178-2BA5-4913-9B43-71156F53E443}">
      <dgm:prSet/>
      <dgm:spPr/>
      <dgm:t>
        <a:bodyPr/>
        <a:lstStyle/>
        <a:p>
          <a:endParaRPr lang="ru-RU"/>
        </a:p>
      </dgm:t>
    </dgm:pt>
    <dgm:pt modelId="{812513B2-8098-48AF-B137-A5E2484AF5BA}" type="sibTrans" cxnId="{A7F0C178-2BA5-4913-9B43-71156F53E443}">
      <dgm:prSet/>
      <dgm:spPr/>
      <dgm:t>
        <a:bodyPr/>
        <a:lstStyle/>
        <a:p>
          <a:endParaRPr lang="ru-RU"/>
        </a:p>
      </dgm:t>
    </dgm:pt>
    <dgm:pt modelId="{E55E5819-0121-4DEC-A725-DEAF8C9ABA0B}">
      <dgm:prSet phldrT="[Текст]" custT="1"/>
      <dgm:spPr/>
      <dgm:t>
        <a:bodyPr/>
        <a:lstStyle/>
        <a:p>
          <a:r>
            <a:rPr lang="ru-RU" sz="2400" dirty="0" smtClean="0"/>
            <a:t>Помощь в уборке</a:t>
          </a:r>
          <a:endParaRPr lang="ru-RU" sz="2400" dirty="0"/>
        </a:p>
      </dgm:t>
    </dgm:pt>
    <dgm:pt modelId="{74D89483-6F3D-42D7-87F7-8E0C3B165890}" type="parTrans" cxnId="{C0ACE325-E556-4A17-8B3B-90213E7D3385}">
      <dgm:prSet/>
      <dgm:spPr/>
      <dgm:t>
        <a:bodyPr/>
        <a:lstStyle/>
        <a:p>
          <a:endParaRPr lang="ru-RU"/>
        </a:p>
      </dgm:t>
    </dgm:pt>
    <dgm:pt modelId="{486493CF-8D25-4195-BA7E-C90AD14E0F83}" type="sibTrans" cxnId="{C0ACE325-E556-4A17-8B3B-90213E7D3385}">
      <dgm:prSet/>
      <dgm:spPr/>
      <dgm:t>
        <a:bodyPr/>
        <a:lstStyle/>
        <a:p>
          <a:endParaRPr lang="ru-RU"/>
        </a:p>
      </dgm:t>
    </dgm:pt>
    <dgm:pt modelId="{FE0ADEF1-E0D6-4A4A-ADA6-4832FBAF272E}">
      <dgm:prSet custT="1"/>
      <dgm:spPr/>
      <dgm:t>
        <a:bodyPr/>
        <a:lstStyle/>
        <a:p>
          <a:r>
            <a:rPr lang="ru-RU" sz="2400" dirty="0" smtClean="0"/>
            <a:t>Оформление документов</a:t>
          </a:r>
          <a:endParaRPr lang="ru-RU" sz="2400" dirty="0"/>
        </a:p>
      </dgm:t>
    </dgm:pt>
    <dgm:pt modelId="{393AD187-2EA8-445B-A354-BD42731DB7D0}" type="parTrans" cxnId="{B8C3BF49-05B0-4635-83AC-DF972EF8A6E8}">
      <dgm:prSet/>
      <dgm:spPr/>
      <dgm:t>
        <a:bodyPr/>
        <a:lstStyle/>
        <a:p>
          <a:endParaRPr lang="ru-RU"/>
        </a:p>
      </dgm:t>
    </dgm:pt>
    <dgm:pt modelId="{017C9DF3-BD7A-41DC-8F93-83B16EC347DC}" type="sibTrans" cxnId="{B8C3BF49-05B0-4635-83AC-DF972EF8A6E8}">
      <dgm:prSet/>
      <dgm:spPr/>
      <dgm:t>
        <a:bodyPr/>
        <a:lstStyle/>
        <a:p>
          <a:endParaRPr lang="ru-RU"/>
        </a:p>
      </dgm:t>
    </dgm:pt>
    <dgm:pt modelId="{A49144A0-0182-4C07-95E2-22E5E07AB0B5}" type="pres">
      <dgm:prSet presAssocID="{56A40D1C-6DA5-4D50-9A19-AB2CE861248B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D886FB3-0DBB-4DED-9F0F-035E32B6C18B}" type="pres">
      <dgm:prSet presAssocID="{56A40D1C-6DA5-4D50-9A19-AB2CE861248B}" presName="radial" presStyleCnt="0">
        <dgm:presLayoutVars>
          <dgm:animLvl val="ctr"/>
        </dgm:presLayoutVars>
      </dgm:prSet>
      <dgm:spPr/>
    </dgm:pt>
    <dgm:pt modelId="{8973B8CA-645A-4E52-8D52-F3B7725879FF}" type="pres">
      <dgm:prSet presAssocID="{4B980438-3227-471F-87BC-2C4366AF31C1}" presName="centerShape" presStyleLbl="vennNode1" presStyleIdx="0" presStyleCnt="6" custScaleX="125526" custScaleY="123511" custLinFactNeighborX="-7746" custLinFactNeighborY="-1278"/>
      <dgm:spPr/>
      <dgm:t>
        <a:bodyPr/>
        <a:lstStyle/>
        <a:p>
          <a:endParaRPr lang="ru-RU"/>
        </a:p>
      </dgm:t>
    </dgm:pt>
    <dgm:pt modelId="{CF9D8617-9EE7-4F61-AE6F-829ACAC895E5}" type="pres">
      <dgm:prSet presAssocID="{3716216E-9B96-4839-9A36-CDB571ABC726}" presName="node" presStyleLbl="vennNode1" presStyleIdx="1" presStyleCnt="6" custScaleX="198889" custRadScaleRad="103788" custRadScaleInc="-882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1E1204E-C51E-4447-AB2F-D8EFD043192D}" type="pres">
      <dgm:prSet presAssocID="{B68EC6B3-E2DF-4FB4-B237-3BB658815B67}" presName="node" presStyleLbl="vennNode1" presStyleIdx="2" presStyleCnt="6" custScaleX="227061" custRadScaleRad="134265" custRadScaleInc="-95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F0D005-592F-485A-B10F-1A5FC73197B7}" type="pres">
      <dgm:prSet presAssocID="{F5476E11-A559-4ED4-99BC-E198FC96D0D0}" presName="node" presStyleLbl="vennNode1" presStyleIdx="3" presStyleCnt="6" custScaleX="245017" custRadScaleRad="129917" custRadScaleInc="-112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21D20F5-A8E7-45DC-879B-FA51D6416C43}" type="pres">
      <dgm:prSet presAssocID="{FE0ADEF1-E0D6-4A4A-ADA6-4832FBAF272E}" presName="node" presStyleLbl="vennNode1" presStyleIdx="4" presStyleCnt="6" custScaleX="200641" custRadScaleRad="159736" custRadScaleInc="3019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5978CF9-EC03-48C1-83DA-CD1EB0622FED}" type="pres">
      <dgm:prSet presAssocID="{E55E5819-0121-4DEC-A725-DEAF8C9ABA0B}" presName="node" presStyleLbl="vennNode1" presStyleIdx="5" presStyleCnt="6" custScaleX="198099" custRadScaleRad="158310" custRadScaleInc="-30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2A4F9C5-DB6A-4904-A8C0-DE51B1DF2E5F}" type="presOf" srcId="{B68EC6B3-E2DF-4FB4-B237-3BB658815B67}" destId="{51E1204E-C51E-4447-AB2F-D8EFD043192D}" srcOrd="0" destOrd="0" presId="urn:microsoft.com/office/officeart/2005/8/layout/radial3"/>
    <dgm:cxn modelId="{FBA9A23F-A2B2-44DE-B0CC-2C0D170AD3A1}" srcId="{56A40D1C-6DA5-4D50-9A19-AB2CE861248B}" destId="{4B980438-3227-471F-87BC-2C4366AF31C1}" srcOrd="0" destOrd="0" parTransId="{F7E700E1-536F-4FFB-A646-CAE8E16FFA61}" sibTransId="{0146D6D8-EC63-4463-8230-CC545E4CCC98}"/>
    <dgm:cxn modelId="{062938DA-BBEF-458C-9407-F222D67B0288}" srcId="{4B980438-3227-471F-87BC-2C4366AF31C1}" destId="{3716216E-9B96-4839-9A36-CDB571ABC726}" srcOrd="0" destOrd="0" parTransId="{81C466BF-57C5-4D0E-8C6E-D8D45A1FC3DC}" sibTransId="{8F58C70C-505B-4059-AEDE-3621BABA4EA8}"/>
    <dgm:cxn modelId="{2D128B8B-AE3D-4DA8-83AC-8B8EECC1BB08}" type="presOf" srcId="{3716216E-9B96-4839-9A36-CDB571ABC726}" destId="{CF9D8617-9EE7-4F61-AE6F-829ACAC895E5}" srcOrd="0" destOrd="0" presId="urn:microsoft.com/office/officeart/2005/8/layout/radial3"/>
    <dgm:cxn modelId="{63FE8973-4C44-4ABE-A327-C555F21E0A01}" type="presOf" srcId="{F5476E11-A559-4ED4-99BC-E198FC96D0D0}" destId="{09F0D005-592F-485A-B10F-1A5FC73197B7}" srcOrd="0" destOrd="0" presId="urn:microsoft.com/office/officeart/2005/8/layout/radial3"/>
    <dgm:cxn modelId="{B8C3BF49-05B0-4635-83AC-DF972EF8A6E8}" srcId="{4B980438-3227-471F-87BC-2C4366AF31C1}" destId="{FE0ADEF1-E0D6-4A4A-ADA6-4832FBAF272E}" srcOrd="3" destOrd="0" parTransId="{393AD187-2EA8-445B-A354-BD42731DB7D0}" sibTransId="{017C9DF3-BD7A-41DC-8F93-83B16EC347DC}"/>
    <dgm:cxn modelId="{B218DAAA-F5CC-48F8-83CE-A25D23F8BF86}" type="presOf" srcId="{E55E5819-0121-4DEC-A725-DEAF8C9ABA0B}" destId="{65978CF9-EC03-48C1-83DA-CD1EB0622FED}" srcOrd="0" destOrd="0" presId="urn:microsoft.com/office/officeart/2005/8/layout/radial3"/>
    <dgm:cxn modelId="{DB3F88C7-54E2-483D-B356-F899770DB0D9}" srcId="{4B980438-3227-471F-87BC-2C4366AF31C1}" destId="{B68EC6B3-E2DF-4FB4-B237-3BB658815B67}" srcOrd="1" destOrd="0" parTransId="{AC8D15A7-EFAF-45BB-A47C-558EB4695F07}" sibTransId="{050E6624-2D37-41CB-937E-A96565FA9E65}"/>
    <dgm:cxn modelId="{26AC4CF5-08A6-45D3-86DF-93143205B796}" type="presOf" srcId="{56A40D1C-6DA5-4D50-9A19-AB2CE861248B}" destId="{A49144A0-0182-4C07-95E2-22E5E07AB0B5}" srcOrd="0" destOrd="0" presId="urn:microsoft.com/office/officeart/2005/8/layout/radial3"/>
    <dgm:cxn modelId="{C0ACE325-E556-4A17-8B3B-90213E7D3385}" srcId="{4B980438-3227-471F-87BC-2C4366AF31C1}" destId="{E55E5819-0121-4DEC-A725-DEAF8C9ABA0B}" srcOrd="4" destOrd="0" parTransId="{74D89483-6F3D-42D7-87F7-8E0C3B165890}" sibTransId="{486493CF-8D25-4195-BA7E-C90AD14E0F83}"/>
    <dgm:cxn modelId="{2A5C8118-860F-4A96-928D-3F36B2F2C2B7}" type="presOf" srcId="{FE0ADEF1-E0D6-4A4A-ADA6-4832FBAF272E}" destId="{321D20F5-A8E7-45DC-879B-FA51D6416C43}" srcOrd="0" destOrd="0" presId="urn:microsoft.com/office/officeart/2005/8/layout/radial3"/>
    <dgm:cxn modelId="{68D148F4-6F15-4E32-B331-5F0936F963EB}" type="presOf" srcId="{4B980438-3227-471F-87BC-2C4366AF31C1}" destId="{8973B8CA-645A-4E52-8D52-F3B7725879FF}" srcOrd="0" destOrd="0" presId="urn:microsoft.com/office/officeart/2005/8/layout/radial3"/>
    <dgm:cxn modelId="{A7F0C178-2BA5-4913-9B43-71156F53E443}" srcId="{4B980438-3227-471F-87BC-2C4366AF31C1}" destId="{F5476E11-A559-4ED4-99BC-E198FC96D0D0}" srcOrd="2" destOrd="0" parTransId="{D7D07F8D-06CC-4DF3-B8D5-C83E6BA938D9}" sibTransId="{812513B2-8098-48AF-B137-A5E2484AF5BA}"/>
    <dgm:cxn modelId="{19325009-7D2D-401B-8526-51C76116585B}" type="presParOf" srcId="{A49144A0-0182-4C07-95E2-22E5E07AB0B5}" destId="{7D886FB3-0DBB-4DED-9F0F-035E32B6C18B}" srcOrd="0" destOrd="0" presId="urn:microsoft.com/office/officeart/2005/8/layout/radial3"/>
    <dgm:cxn modelId="{713B1EBC-BCDD-4CC5-992D-89D943004401}" type="presParOf" srcId="{7D886FB3-0DBB-4DED-9F0F-035E32B6C18B}" destId="{8973B8CA-645A-4E52-8D52-F3B7725879FF}" srcOrd="0" destOrd="0" presId="urn:microsoft.com/office/officeart/2005/8/layout/radial3"/>
    <dgm:cxn modelId="{95594C21-C82B-4A6E-8BFC-41B322392B13}" type="presParOf" srcId="{7D886FB3-0DBB-4DED-9F0F-035E32B6C18B}" destId="{CF9D8617-9EE7-4F61-AE6F-829ACAC895E5}" srcOrd="1" destOrd="0" presId="urn:microsoft.com/office/officeart/2005/8/layout/radial3"/>
    <dgm:cxn modelId="{B8BE7E36-1A0B-413F-B7DE-61036F9360CC}" type="presParOf" srcId="{7D886FB3-0DBB-4DED-9F0F-035E32B6C18B}" destId="{51E1204E-C51E-4447-AB2F-D8EFD043192D}" srcOrd="2" destOrd="0" presId="urn:microsoft.com/office/officeart/2005/8/layout/radial3"/>
    <dgm:cxn modelId="{70ABD89A-378C-448F-822B-07723A67E64F}" type="presParOf" srcId="{7D886FB3-0DBB-4DED-9F0F-035E32B6C18B}" destId="{09F0D005-592F-485A-B10F-1A5FC73197B7}" srcOrd="3" destOrd="0" presId="urn:microsoft.com/office/officeart/2005/8/layout/radial3"/>
    <dgm:cxn modelId="{4788A573-D408-4C3D-8AE4-D7A0497CF8B1}" type="presParOf" srcId="{7D886FB3-0DBB-4DED-9F0F-035E32B6C18B}" destId="{321D20F5-A8E7-45DC-879B-FA51D6416C43}" srcOrd="4" destOrd="0" presId="urn:microsoft.com/office/officeart/2005/8/layout/radial3"/>
    <dgm:cxn modelId="{6399B304-1703-42C8-88F7-EA7426623C30}" type="presParOf" srcId="{7D886FB3-0DBB-4DED-9F0F-035E32B6C18B}" destId="{65978CF9-EC03-48C1-83DA-CD1EB0622FED}" srcOrd="5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6E68B5-81B3-4BAA-9659-448C5FCD75F5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E67FD9-C7F9-41FA-8C32-7695EA745175}">
      <dgm:prSet phldrT="[Текст]" custT="1"/>
      <dgm:spPr>
        <a:effectLst/>
        <a:scene3d>
          <a:camera prst="orthographicFront">
            <a:rot lat="0" lon="600000" rev="0"/>
          </a:camera>
          <a:lightRig rig="threePt" dir="t"/>
        </a:scene3d>
        <a:sp3d/>
      </dgm:spPr>
      <dgm:t>
        <a:bodyPr/>
        <a:lstStyle/>
        <a:p>
          <a:r>
            <a:rPr lang="ru-RU" sz="2400" dirty="0" smtClean="0"/>
            <a:t>Обращение в уполномоченный орган</a:t>
          </a:r>
          <a:endParaRPr lang="ru-RU" sz="2400" dirty="0"/>
        </a:p>
      </dgm:t>
    </dgm:pt>
    <dgm:pt modelId="{4B634E6C-F305-4367-ADC4-E93C9DDA71D3}" type="parTrans" cxnId="{C45A83AA-BA02-4F9F-9E47-814CBAE42AD8}">
      <dgm:prSet/>
      <dgm:spPr/>
      <dgm:t>
        <a:bodyPr/>
        <a:lstStyle/>
        <a:p>
          <a:endParaRPr lang="ru-RU"/>
        </a:p>
      </dgm:t>
    </dgm:pt>
    <dgm:pt modelId="{03948223-02E6-41A0-B1E7-9BCC93BC6922}" type="sibTrans" cxnId="{C45A83AA-BA02-4F9F-9E47-814CBAE42AD8}">
      <dgm:prSet/>
      <dgm:spPr/>
      <dgm:t>
        <a:bodyPr/>
        <a:lstStyle/>
        <a:p>
          <a:endParaRPr lang="ru-RU"/>
        </a:p>
      </dgm:t>
    </dgm:pt>
    <dgm:pt modelId="{AB7A1317-3641-4998-85BE-F94FF28D5B86}">
      <dgm:prSet phldrT="[Текст]" custT="1"/>
      <dgm:spPr>
        <a:effectLst/>
        <a:scene3d>
          <a:camera prst="orthographicFront">
            <a:rot lat="0" lon="600000" rev="0"/>
          </a:camera>
          <a:lightRig rig="threePt" dir="t"/>
        </a:scene3d>
        <a:sp3d/>
      </dgm:spPr>
      <dgm:t>
        <a:bodyPr/>
        <a:lstStyle/>
        <a:p>
          <a:r>
            <a:rPr lang="ru-RU" sz="2400" dirty="0" smtClean="0"/>
            <a:t>Разработка индивидуальной программы</a:t>
          </a:r>
          <a:endParaRPr lang="ru-RU" sz="2400" dirty="0"/>
        </a:p>
      </dgm:t>
    </dgm:pt>
    <dgm:pt modelId="{E2BB6C28-E218-4CE7-9850-DB2EA8C35695}" type="parTrans" cxnId="{1BC7A105-3E3D-4C53-A105-E8A00EEEC829}">
      <dgm:prSet/>
      <dgm:spPr/>
      <dgm:t>
        <a:bodyPr/>
        <a:lstStyle/>
        <a:p>
          <a:endParaRPr lang="ru-RU"/>
        </a:p>
      </dgm:t>
    </dgm:pt>
    <dgm:pt modelId="{98D1FC95-2948-4010-8C8D-189B88372197}" type="sibTrans" cxnId="{1BC7A105-3E3D-4C53-A105-E8A00EEEC829}">
      <dgm:prSet/>
      <dgm:spPr/>
      <dgm:t>
        <a:bodyPr/>
        <a:lstStyle/>
        <a:p>
          <a:endParaRPr lang="ru-RU"/>
        </a:p>
      </dgm:t>
    </dgm:pt>
    <dgm:pt modelId="{45A842DA-D876-483F-9E04-D0C908A96511}">
      <dgm:prSet custT="1"/>
      <dgm:spPr>
        <a:effectLst/>
        <a:scene3d>
          <a:camera prst="orthographicFront">
            <a:rot lat="0" lon="600000" rev="0"/>
          </a:camera>
          <a:lightRig rig="threePt" dir="t"/>
        </a:scene3d>
        <a:sp3d/>
      </dgm:spPr>
      <dgm:t>
        <a:bodyPr/>
        <a:lstStyle/>
        <a:p>
          <a:r>
            <a:rPr lang="ru-RU" sz="2400" dirty="0" smtClean="0"/>
            <a:t>Выбор поставщика социальных услуг</a:t>
          </a:r>
          <a:endParaRPr lang="ru-RU" sz="2400" dirty="0"/>
        </a:p>
      </dgm:t>
    </dgm:pt>
    <dgm:pt modelId="{235A9B2F-A019-49CB-8DE1-123C29CAC0EB}" type="parTrans" cxnId="{E4AE51CF-802F-4A93-B1BE-C2C64F531BD6}">
      <dgm:prSet/>
      <dgm:spPr/>
      <dgm:t>
        <a:bodyPr/>
        <a:lstStyle/>
        <a:p>
          <a:endParaRPr lang="ru-RU"/>
        </a:p>
      </dgm:t>
    </dgm:pt>
    <dgm:pt modelId="{51B512CD-F1A8-4203-8842-C82F89614E1E}" type="sibTrans" cxnId="{E4AE51CF-802F-4A93-B1BE-C2C64F531BD6}">
      <dgm:prSet/>
      <dgm:spPr/>
      <dgm:t>
        <a:bodyPr/>
        <a:lstStyle/>
        <a:p>
          <a:endParaRPr lang="ru-RU"/>
        </a:p>
      </dgm:t>
    </dgm:pt>
    <dgm:pt modelId="{F3037CFF-3E60-4D24-9F2A-324D2A22B103}">
      <dgm:prSet custT="1"/>
      <dgm:spPr>
        <a:effectLst/>
        <a:scene3d>
          <a:camera prst="orthographicFront">
            <a:rot lat="0" lon="600000" rev="0"/>
          </a:camera>
          <a:lightRig rig="threePt" dir="t"/>
        </a:scene3d>
        <a:sp3d/>
      </dgm:spPr>
      <dgm:t>
        <a:bodyPr/>
        <a:lstStyle/>
        <a:p>
          <a:r>
            <a:rPr lang="ru-RU" sz="2400" dirty="0" smtClean="0"/>
            <a:t>Предоставление социальных услуг</a:t>
          </a:r>
          <a:endParaRPr lang="ru-RU" sz="2400" dirty="0"/>
        </a:p>
      </dgm:t>
    </dgm:pt>
    <dgm:pt modelId="{BE99550A-9229-4FB1-A457-9A9BCAB993B3}" type="parTrans" cxnId="{881CC063-BDE6-4D39-93E8-CF3C9375C463}">
      <dgm:prSet/>
      <dgm:spPr/>
      <dgm:t>
        <a:bodyPr/>
        <a:lstStyle/>
        <a:p>
          <a:endParaRPr lang="ru-RU"/>
        </a:p>
      </dgm:t>
    </dgm:pt>
    <dgm:pt modelId="{17CD7940-3A1F-482F-803B-2EEBBEB73C17}" type="sibTrans" cxnId="{881CC063-BDE6-4D39-93E8-CF3C9375C463}">
      <dgm:prSet/>
      <dgm:spPr/>
      <dgm:t>
        <a:bodyPr/>
        <a:lstStyle/>
        <a:p>
          <a:endParaRPr lang="ru-RU"/>
        </a:p>
      </dgm:t>
    </dgm:pt>
    <dgm:pt modelId="{F9D6538B-A68A-42F9-A118-86CDCC84AD89}">
      <dgm:prSet custT="1"/>
      <dgm:spPr>
        <a:effectLst/>
        <a:scene3d>
          <a:camera prst="orthographicFront">
            <a:rot lat="0" lon="600000" rev="0"/>
          </a:camera>
          <a:lightRig rig="threePt" dir="t"/>
        </a:scene3d>
        <a:sp3d/>
      </dgm:spPr>
      <dgm:t>
        <a:bodyPr/>
        <a:lstStyle/>
        <a:p>
          <a:r>
            <a:rPr lang="ru-RU" sz="2400" dirty="0" smtClean="0"/>
            <a:t>Внесение сведений в регистр получателей социальных услуг, контроль, оплата</a:t>
          </a:r>
          <a:endParaRPr lang="ru-RU" sz="2400" dirty="0"/>
        </a:p>
      </dgm:t>
    </dgm:pt>
    <dgm:pt modelId="{4FEDF477-96E8-4293-BAFD-ECCA8E2C4B3C}" type="parTrans" cxnId="{0CFA4B09-50F9-4197-BBF0-2BA2F7EA5341}">
      <dgm:prSet/>
      <dgm:spPr/>
      <dgm:t>
        <a:bodyPr/>
        <a:lstStyle/>
        <a:p>
          <a:endParaRPr lang="ru-RU"/>
        </a:p>
      </dgm:t>
    </dgm:pt>
    <dgm:pt modelId="{05BDA23B-8BBE-499D-9C08-70C97413F76C}" type="sibTrans" cxnId="{0CFA4B09-50F9-4197-BBF0-2BA2F7EA5341}">
      <dgm:prSet/>
      <dgm:spPr/>
      <dgm:t>
        <a:bodyPr/>
        <a:lstStyle/>
        <a:p>
          <a:endParaRPr lang="ru-RU"/>
        </a:p>
      </dgm:t>
    </dgm:pt>
    <dgm:pt modelId="{6EEB86E5-2F1B-4CD3-9E24-E90944E1BE8E}" type="pres">
      <dgm:prSet presAssocID="{E46E68B5-81B3-4BAA-9659-448C5FCD75F5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2755358-21E0-4E83-925C-C24FA8A5DF0B}" type="pres">
      <dgm:prSet presAssocID="{E46E68B5-81B3-4BAA-9659-448C5FCD75F5}" presName="dummyMaxCanvas" presStyleCnt="0">
        <dgm:presLayoutVars/>
      </dgm:prSet>
      <dgm:spPr/>
    </dgm:pt>
    <dgm:pt modelId="{0C43BE36-7FEA-40F7-9A31-63DB11E3A246}" type="pres">
      <dgm:prSet presAssocID="{E46E68B5-81B3-4BAA-9659-448C5FCD75F5}" presName="FiveNodes_1" presStyleLbl="node1" presStyleIdx="0" presStyleCnt="5" custAng="0" custScaleX="99647" custLinFactNeighborX="28632" custLinFactNeighborY="318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F0BC4A-5AF5-4551-AC85-CE8AD0115695}" type="pres">
      <dgm:prSet presAssocID="{E46E68B5-81B3-4BAA-9659-448C5FCD75F5}" presName="FiveNodes_2" presStyleLbl="node1" presStyleIdx="1" presStyleCnt="5" custAng="0" custScaleX="101623" custLinFactNeighborX="15436" custLinFactNeighborY="13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9565918-C227-4F19-B2D0-615BB3635D4B}" type="pres">
      <dgm:prSet presAssocID="{E46E68B5-81B3-4BAA-9659-448C5FCD75F5}" presName="FiveNodes_3" presStyleLbl="node1" presStyleIdx="2" presStyleCnt="5" custAng="0" custScaleX="101623" custLinFactNeighborX="-42" custLinFactNeighborY="5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5B83C18-3F1A-4A76-A96A-B5D8149989D0}" type="pres">
      <dgm:prSet presAssocID="{E46E68B5-81B3-4BAA-9659-448C5FCD75F5}" presName="FiveNodes_4" presStyleLbl="node1" presStyleIdx="3" presStyleCnt="5" custAng="0" custScaleX="101623" custLinFactNeighborX="-13646" custLinFactNeighborY="181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6B5EB1-B9BA-4E1C-BF82-7702153CC8F9}" type="pres">
      <dgm:prSet presAssocID="{E46E68B5-81B3-4BAA-9659-448C5FCD75F5}" presName="FiveNodes_5" presStyleLbl="node1" presStyleIdx="4" presStyleCnt="5" custAng="0" custScaleX="101623" custLinFactNeighborX="-30931" custLinFactNeighborY="-22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BD152A-E2A3-43A3-BEBA-DB9974C7E8CD}" type="pres">
      <dgm:prSet presAssocID="{E46E68B5-81B3-4BAA-9659-448C5FCD75F5}" presName="FiveConn_1-2" presStyleLbl="fgAccFollowNode1" presStyleIdx="0" presStyleCnt="4" custLinFactX="76815" custLinFactNeighborX="100000" custLinFactNeighborY="-473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2CA2AA5-F733-4CF3-8D9E-F2BB79E3222F}" type="pres">
      <dgm:prSet presAssocID="{E46E68B5-81B3-4BAA-9659-448C5FCD75F5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460E787-6EB4-4B4B-9F22-0039BB79A2A7}" type="pres">
      <dgm:prSet presAssocID="{E46E68B5-81B3-4BAA-9659-448C5FCD75F5}" presName="FiveConn_3-4" presStyleLbl="fgAccFollowNode1" presStyleIdx="2" presStyleCnt="4" custLinFactX="-45866" custLinFactNeighborX="-100000" custLinFactNeighborY="636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9BA2A6-BB21-4CBF-A147-7A76E53145AB}" type="pres">
      <dgm:prSet presAssocID="{E46E68B5-81B3-4BAA-9659-448C5FCD75F5}" presName="FiveConn_4-5" presStyleLbl="fgAccFollowNode1" presStyleIdx="3" presStyleCnt="4" custLinFactX="-100000" custLinFactNeighborX="-175156" custLinFactNeighborY="-38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36E8F0-C8C3-42E8-AE67-C9F9371CD3F5}" type="pres">
      <dgm:prSet presAssocID="{E46E68B5-81B3-4BAA-9659-448C5FCD75F5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574FAAB-AEDA-4B6B-BBB2-9086A2738E1D}" type="pres">
      <dgm:prSet presAssocID="{E46E68B5-81B3-4BAA-9659-448C5FCD75F5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6CA1BFD-A506-434E-B6F8-76A4E5DCAC92}" type="pres">
      <dgm:prSet presAssocID="{E46E68B5-81B3-4BAA-9659-448C5FCD75F5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4647D2B-AFC9-43EA-BE4F-06742864B2DD}" type="pres">
      <dgm:prSet presAssocID="{E46E68B5-81B3-4BAA-9659-448C5FCD75F5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F82C14-2995-4BF1-A235-A4C445771D5C}" type="pres">
      <dgm:prSet presAssocID="{E46E68B5-81B3-4BAA-9659-448C5FCD75F5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681610DB-D089-481B-86D9-425A07DBA764}" type="presOf" srcId="{51B512CD-F1A8-4203-8842-C82F89614E1E}" destId="{E460E787-6EB4-4B4B-9F22-0039BB79A2A7}" srcOrd="0" destOrd="0" presId="urn:microsoft.com/office/officeart/2005/8/layout/vProcess5"/>
    <dgm:cxn modelId="{1BC7A105-3E3D-4C53-A105-E8A00EEEC829}" srcId="{E46E68B5-81B3-4BAA-9659-448C5FCD75F5}" destId="{AB7A1317-3641-4998-85BE-F94FF28D5B86}" srcOrd="1" destOrd="0" parTransId="{E2BB6C28-E218-4CE7-9850-DB2EA8C35695}" sibTransId="{98D1FC95-2948-4010-8C8D-189B88372197}"/>
    <dgm:cxn modelId="{9B8E0C66-CCAA-4553-976B-19C368C8A9F5}" type="presOf" srcId="{17CD7940-3A1F-482F-803B-2EEBBEB73C17}" destId="{529BA2A6-BB21-4CBF-A147-7A76E53145AB}" srcOrd="0" destOrd="0" presId="urn:microsoft.com/office/officeart/2005/8/layout/vProcess5"/>
    <dgm:cxn modelId="{F15787E4-C1F3-4810-A51A-AEDF6691DE44}" type="presOf" srcId="{F3037CFF-3E60-4D24-9F2A-324D2A22B103}" destId="{84647D2B-AFC9-43EA-BE4F-06742864B2DD}" srcOrd="1" destOrd="0" presId="urn:microsoft.com/office/officeart/2005/8/layout/vProcess5"/>
    <dgm:cxn modelId="{9FB35C15-CACE-47D1-B692-F856E7A00D14}" type="presOf" srcId="{F9D6538B-A68A-42F9-A118-86CDCC84AD89}" destId="{5E6B5EB1-B9BA-4E1C-BF82-7702153CC8F9}" srcOrd="0" destOrd="0" presId="urn:microsoft.com/office/officeart/2005/8/layout/vProcess5"/>
    <dgm:cxn modelId="{D9331703-51BA-430A-BB7E-54EFCB43BD51}" type="presOf" srcId="{F9D6538B-A68A-42F9-A118-86CDCC84AD89}" destId="{71F82C14-2995-4BF1-A235-A4C445771D5C}" srcOrd="1" destOrd="0" presId="urn:microsoft.com/office/officeart/2005/8/layout/vProcess5"/>
    <dgm:cxn modelId="{FA1EC4B8-1F60-4CE5-A2C6-1CDB51C2795E}" type="presOf" srcId="{03948223-02E6-41A0-B1E7-9BCC93BC6922}" destId="{E0BD152A-E2A3-43A3-BEBA-DB9974C7E8CD}" srcOrd="0" destOrd="0" presId="urn:microsoft.com/office/officeart/2005/8/layout/vProcess5"/>
    <dgm:cxn modelId="{CBFDEC73-D511-469B-8E79-B9E87FC274DC}" type="presOf" srcId="{AB7A1317-3641-4998-85BE-F94FF28D5B86}" destId="{C574FAAB-AEDA-4B6B-BBB2-9086A2738E1D}" srcOrd="1" destOrd="0" presId="urn:microsoft.com/office/officeart/2005/8/layout/vProcess5"/>
    <dgm:cxn modelId="{7367AC0D-EAE4-46CD-9942-4C3274C9C8B7}" type="presOf" srcId="{F3037CFF-3E60-4D24-9F2A-324D2A22B103}" destId="{A5B83C18-3F1A-4A76-A96A-B5D8149989D0}" srcOrd="0" destOrd="0" presId="urn:microsoft.com/office/officeart/2005/8/layout/vProcess5"/>
    <dgm:cxn modelId="{3D591EAB-C5F7-4A24-B4C6-CCD207FBD787}" type="presOf" srcId="{5DE67FD9-C7F9-41FA-8C32-7695EA745175}" destId="{0C43BE36-7FEA-40F7-9A31-63DB11E3A246}" srcOrd="0" destOrd="0" presId="urn:microsoft.com/office/officeart/2005/8/layout/vProcess5"/>
    <dgm:cxn modelId="{87E21093-2F2B-417C-8CFC-1B13448FAE2E}" type="presOf" srcId="{E46E68B5-81B3-4BAA-9659-448C5FCD75F5}" destId="{6EEB86E5-2F1B-4CD3-9E24-E90944E1BE8E}" srcOrd="0" destOrd="0" presId="urn:microsoft.com/office/officeart/2005/8/layout/vProcess5"/>
    <dgm:cxn modelId="{881CC063-BDE6-4D39-93E8-CF3C9375C463}" srcId="{E46E68B5-81B3-4BAA-9659-448C5FCD75F5}" destId="{F3037CFF-3E60-4D24-9F2A-324D2A22B103}" srcOrd="3" destOrd="0" parTransId="{BE99550A-9229-4FB1-A457-9A9BCAB993B3}" sibTransId="{17CD7940-3A1F-482F-803B-2EEBBEB73C17}"/>
    <dgm:cxn modelId="{34E04D5B-557B-4DB9-8167-C8793BD75429}" type="presOf" srcId="{5DE67FD9-C7F9-41FA-8C32-7695EA745175}" destId="{EA36E8F0-C8C3-42E8-AE67-C9F9371CD3F5}" srcOrd="1" destOrd="0" presId="urn:microsoft.com/office/officeart/2005/8/layout/vProcess5"/>
    <dgm:cxn modelId="{2F1734A2-3E5D-4F94-BD77-1C1D03D33B45}" type="presOf" srcId="{98D1FC95-2948-4010-8C8D-189B88372197}" destId="{62CA2AA5-F733-4CF3-8D9E-F2BB79E3222F}" srcOrd="0" destOrd="0" presId="urn:microsoft.com/office/officeart/2005/8/layout/vProcess5"/>
    <dgm:cxn modelId="{0CFA4B09-50F9-4197-BBF0-2BA2F7EA5341}" srcId="{E46E68B5-81B3-4BAA-9659-448C5FCD75F5}" destId="{F9D6538B-A68A-42F9-A118-86CDCC84AD89}" srcOrd="4" destOrd="0" parTransId="{4FEDF477-96E8-4293-BAFD-ECCA8E2C4B3C}" sibTransId="{05BDA23B-8BBE-499D-9C08-70C97413F76C}"/>
    <dgm:cxn modelId="{E8FE3119-E641-4F48-9A7B-564D35328F44}" type="presOf" srcId="{AB7A1317-3641-4998-85BE-F94FF28D5B86}" destId="{53F0BC4A-5AF5-4551-AC85-CE8AD0115695}" srcOrd="0" destOrd="0" presId="urn:microsoft.com/office/officeart/2005/8/layout/vProcess5"/>
    <dgm:cxn modelId="{C45A83AA-BA02-4F9F-9E47-814CBAE42AD8}" srcId="{E46E68B5-81B3-4BAA-9659-448C5FCD75F5}" destId="{5DE67FD9-C7F9-41FA-8C32-7695EA745175}" srcOrd="0" destOrd="0" parTransId="{4B634E6C-F305-4367-ADC4-E93C9DDA71D3}" sibTransId="{03948223-02E6-41A0-B1E7-9BCC93BC6922}"/>
    <dgm:cxn modelId="{E4AE51CF-802F-4A93-B1BE-C2C64F531BD6}" srcId="{E46E68B5-81B3-4BAA-9659-448C5FCD75F5}" destId="{45A842DA-D876-483F-9E04-D0C908A96511}" srcOrd="2" destOrd="0" parTransId="{235A9B2F-A019-49CB-8DE1-123C29CAC0EB}" sibTransId="{51B512CD-F1A8-4203-8842-C82F89614E1E}"/>
    <dgm:cxn modelId="{8BA76881-9E59-499C-B0F0-0886DE77C875}" type="presOf" srcId="{45A842DA-D876-483F-9E04-D0C908A96511}" destId="{F6CA1BFD-A506-434E-B6F8-76A4E5DCAC92}" srcOrd="1" destOrd="0" presId="urn:microsoft.com/office/officeart/2005/8/layout/vProcess5"/>
    <dgm:cxn modelId="{6597951C-15D1-41B5-8BBF-AE6E42C1E97A}" type="presOf" srcId="{45A842DA-D876-483F-9E04-D0C908A96511}" destId="{C9565918-C227-4F19-B2D0-615BB3635D4B}" srcOrd="0" destOrd="0" presId="urn:microsoft.com/office/officeart/2005/8/layout/vProcess5"/>
    <dgm:cxn modelId="{90EEEAFB-83E2-40D2-99A8-BCF81C03483C}" type="presParOf" srcId="{6EEB86E5-2F1B-4CD3-9E24-E90944E1BE8E}" destId="{12755358-21E0-4E83-925C-C24FA8A5DF0B}" srcOrd="0" destOrd="0" presId="urn:microsoft.com/office/officeart/2005/8/layout/vProcess5"/>
    <dgm:cxn modelId="{7483946C-168B-4302-A82D-9C863AA05DDD}" type="presParOf" srcId="{6EEB86E5-2F1B-4CD3-9E24-E90944E1BE8E}" destId="{0C43BE36-7FEA-40F7-9A31-63DB11E3A246}" srcOrd="1" destOrd="0" presId="urn:microsoft.com/office/officeart/2005/8/layout/vProcess5"/>
    <dgm:cxn modelId="{E5B67143-BA12-47BA-9A7F-5474B8A25A53}" type="presParOf" srcId="{6EEB86E5-2F1B-4CD3-9E24-E90944E1BE8E}" destId="{53F0BC4A-5AF5-4551-AC85-CE8AD0115695}" srcOrd="2" destOrd="0" presId="urn:microsoft.com/office/officeart/2005/8/layout/vProcess5"/>
    <dgm:cxn modelId="{4DEE5F16-5F1E-4B81-AF72-638A85BD0BC8}" type="presParOf" srcId="{6EEB86E5-2F1B-4CD3-9E24-E90944E1BE8E}" destId="{C9565918-C227-4F19-B2D0-615BB3635D4B}" srcOrd="3" destOrd="0" presId="urn:microsoft.com/office/officeart/2005/8/layout/vProcess5"/>
    <dgm:cxn modelId="{1B9EE5C1-4FA8-4AF4-AC1C-A05D32BE6D4F}" type="presParOf" srcId="{6EEB86E5-2F1B-4CD3-9E24-E90944E1BE8E}" destId="{A5B83C18-3F1A-4A76-A96A-B5D8149989D0}" srcOrd="4" destOrd="0" presId="urn:microsoft.com/office/officeart/2005/8/layout/vProcess5"/>
    <dgm:cxn modelId="{25249C7B-7DC4-4544-9208-2FA5B9B328B9}" type="presParOf" srcId="{6EEB86E5-2F1B-4CD3-9E24-E90944E1BE8E}" destId="{5E6B5EB1-B9BA-4E1C-BF82-7702153CC8F9}" srcOrd="5" destOrd="0" presId="urn:microsoft.com/office/officeart/2005/8/layout/vProcess5"/>
    <dgm:cxn modelId="{ACDDD25C-604F-4C03-8FA7-411660E11220}" type="presParOf" srcId="{6EEB86E5-2F1B-4CD3-9E24-E90944E1BE8E}" destId="{E0BD152A-E2A3-43A3-BEBA-DB9974C7E8CD}" srcOrd="6" destOrd="0" presId="urn:microsoft.com/office/officeart/2005/8/layout/vProcess5"/>
    <dgm:cxn modelId="{FE83AAB9-DFCF-498E-964C-8C4553FE44E3}" type="presParOf" srcId="{6EEB86E5-2F1B-4CD3-9E24-E90944E1BE8E}" destId="{62CA2AA5-F733-4CF3-8D9E-F2BB79E3222F}" srcOrd="7" destOrd="0" presId="urn:microsoft.com/office/officeart/2005/8/layout/vProcess5"/>
    <dgm:cxn modelId="{A98D63B0-2FA9-4529-8DF7-E8E9589BB8F9}" type="presParOf" srcId="{6EEB86E5-2F1B-4CD3-9E24-E90944E1BE8E}" destId="{E460E787-6EB4-4B4B-9F22-0039BB79A2A7}" srcOrd="8" destOrd="0" presId="urn:microsoft.com/office/officeart/2005/8/layout/vProcess5"/>
    <dgm:cxn modelId="{C45362A7-4844-41D9-914F-DCB1B72D6C3A}" type="presParOf" srcId="{6EEB86E5-2F1B-4CD3-9E24-E90944E1BE8E}" destId="{529BA2A6-BB21-4CBF-A147-7A76E53145AB}" srcOrd="9" destOrd="0" presId="urn:microsoft.com/office/officeart/2005/8/layout/vProcess5"/>
    <dgm:cxn modelId="{192BF05A-395E-4800-A6B4-5D97F4EEB197}" type="presParOf" srcId="{6EEB86E5-2F1B-4CD3-9E24-E90944E1BE8E}" destId="{EA36E8F0-C8C3-42E8-AE67-C9F9371CD3F5}" srcOrd="10" destOrd="0" presId="urn:microsoft.com/office/officeart/2005/8/layout/vProcess5"/>
    <dgm:cxn modelId="{1713F8A8-7157-4EAB-8373-E4A4524999B9}" type="presParOf" srcId="{6EEB86E5-2F1B-4CD3-9E24-E90944E1BE8E}" destId="{C574FAAB-AEDA-4B6B-BBB2-9086A2738E1D}" srcOrd="11" destOrd="0" presId="urn:microsoft.com/office/officeart/2005/8/layout/vProcess5"/>
    <dgm:cxn modelId="{08CF3E35-A730-4102-ADE5-FB5D699D63B6}" type="presParOf" srcId="{6EEB86E5-2F1B-4CD3-9E24-E90944E1BE8E}" destId="{F6CA1BFD-A506-434E-B6F8-76A4E5DCAC92}" srcOrd="12" destOrd="0" presId="urn:microsoft.com/office/officeart/2005/8/layout/vProcess5"/>
    <dgm:cxn modelId="{0ECE1727-41BA-4242-9BFF-CC3DBA0F7A00}" type="presParOf" srcId="{6EEB86E5-2F1B-4CD3-9E24-E90944E1BE8E}" destId="{84647D2B-AFC9-43EA-BE4F-06742864B2DD}" srcOrd="13" destOrd="0" presId="urn:microsoft.com/office/officeart/2005/8/layout/vProcess5"/>
    <dgm:cxn modelId="{4541C73E-994C-4D41-AD1B-0C810E9240AD}" type="presParOf" srcId="{6EEB86E5-2F1B-4CD3-9E24-E90944E1BE8E}" destId="{71F82C14-2995-4BF1-A235-A4C445771D5C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973B8CA-645A-4E52-8D52-F3B7725879FF}">
      <dsp:nvSpPr>
        <dsp:cNvPr id="0" name=""/>
        <dsp:cNvSpPr/>
      </dsp:nvSpPr>
      <dsp:spPr>
        <a:xfrm>
          <a:off x="1873532" y="820675"/>
          <a:ext cx="3466127" cy="3410487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1280" tIns="81280" rIns="81280" bIns="81280" numCol="1" spcCol="1270" anchor="ctr" anchorCtr="0">
          <a:noAutofit/>
        </a:bodyPr>
        <a:lstStyle/>
        <a:p>
          <a:pPr lvl="0" algn="ctr" defTabSz="2844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6400" kern="1200" dirty="0"/>
        </a:p>
      </dsp:txBody>
      <dsp:txXfrm>
        <a:off x="2381135" y="1320129"/>
        <a:ext cx="2450921" cy="2411579"/>
      </dsp:txXfrm>
    </dsp:sp>
    <dsp:sp modelId="{CF9D8617-9EE7-4F61-AE6F-829ACAC895E5}">
      <dsp:nvSpPr>
        <dsp:cNvPr id="0" name=""/>
        <dsp:cNvSpPr/>
      </dsp:nvSpPr>
      <dsp:spPr>
        <a:xfrm>
          <a:off x="2305579" y="28600"/>
          <a:ext cx="2745943" cy="13806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Доставка продуктов питания</a:t>
          </a:r>
          <a:endParaRPr lang="ru-RU" sz="2400" kern="1200" dirty="0"/>
        </a:p>
      </dsp:txBody>
      <dsp:txXfrm>
        <a:off x="2707713" y="230790"/>
        <a:ext cx="1941675" cy="976261"/>
      </dsp:txXfrm>
    </dsp:sp>
    <dsp:sp modelId="{51E1204E-C51E-4447-AB2F-D8EFD043192D}">
      <dsp:nvSpPr>
        <dsp:cNvPr id="0" name=""/>
        <dsp:cNvSpPr/>
      </dsp:nvSpPr>
      <dsp:spPr>
        <a:xfrm>
          <a:off x="4602101" y="1108714"/>
          <a:ext cx="3134897" cy="13806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100" kern="1200" dirty="0" smtClean="0"/>
            <a:t>Оздоровительные услуги</a:t>
          </a:r>
          <a:endParaRPr lang="ru-RU" sz="2100" kern="1200" dirty="0"/>
        </a:p>
      </dsp:txBody>
      <dsp:txXfrm>
        <a:off x="5061196" y="1310904"/>
        <a:ext cx="2216707" cy="976261"/>
      </dsp:txXfrm>
    </dsp:sp>
    <dsp:sp modelId="{09F0D005-592F-485A-B10F-1A5FC73197B7}">
      <dsp:nvSpPr>
        <dsp:cNvPr id="0" name=""/>
        <dsp:cNvSpPr/>
      </dsp:nvSpPr>
      <dsp:spPr>
        <a:xfrm>
          <a:off x="3817991" y="3419958"/>
          <a:ext cx="3382805" cy="13806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Приготовление пищи</a:t>
          </a:r>
          <a:endParaRPr lang="ru-RU" sz="2400" kern="1200" dirty="0"/>
        </a:p>
      </dsp:txBody>
      <dsp:txXfrm>
        <a:off x="4313391" y="3622148"/>
        <a:ext cx="2392005" cy="976261"/>
      </dsp:txXfrm>
    </dsp:sp>
    <dsp:sp modelId="{321D20F5-A8E7-45DC-879B-FA51D6416C43}">
      <dsp:nvSpPr>
        <dsp:cNvPr id="0" name=""/>
        <dsp:cNvSpPr/>
      </dsp:nvSpPr>
      <dsp:spPr>
        <a:xfrm>
          <a:off x="73308" y="3412965"/>
          <a:ext cx="2770132" cy="13806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Оформление документов</a:t>
          </a:r>
          <a:endParaRPr lang="ru-RU" sz="2400" kern="1200" dirty="0"/>
        </a:p>
      </dsp:txBody>
      <dsp:txXfrm>
        <a:off x="478984" y="3615155"/>
        <a:ext cx="1958780" cy="976261"/>
      </dsp:txXfrm>
    </dsp:sp>
    <dsp:sp modelId="{65978CF9-EC03-48C1-83DA-CD1EB0622FED}">
      <dsp:nvSpPr>
        <dsp:cNvPr id="0" name=""/>
        <dsp:cNvSpPr/>
      </dsp:nvSpPr>
      <dsp:spPr>
        <a:xfrm>
          <a:off x="0" y="1108708"/>
          <a:ext cx="2735036" cy="138064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Помощь в уборке</a:t>
          </a:r>
          <a:endParaRPr lang="ru-RU" sz="2400" kern="1200" dirty="0"/>
        </a:p>
      </dsp:txBody>
      <dsp:txXfrm>
        <a:off x="400537" y="1310898"/>
        <a:ext cx="1933962" cy="9762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0.02026</cdr:x>
      <cdr:y>0.86095</cdr:y>
    </cdr:from>
    <cdr:to>
      <cdr:x>0.64395</cdr:x>
      <cdr:y>0.99588</cdr:y>
    </cdr:to>
    <cdr:sp macro="" textlink="">
      <cdr:nvSpPr>
        <cdr:cNvPr id="3" name="Заголовок 1"/>
        <cdr:cNvSpPr>
          <a:spLocks xmlns:a="http://schemas.openxmlformats.org/drawingml/2006/main" noGrp="1"/>
        </cdr:cNvSpPr>
      </cdr:nvSpPr>
      <cdr:spPr>
        <a:xfrm xmlns:a="http://schemas.openxmlformats.org/drawingml/2006/main">
          <a:off x="154360" y="4133056"/>
          <a:ext cx="4752528" cy="6477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="horz" lIns="91440" tIns="45720" rIns="91440" bIns="45720" rtlCol="0" anchor="ctr">
          <a:noAutofit/>
        </a:bodyPr>
        <a:lstStyle xmlns:a="http://schemas.openxmlformats.org/drawingml/2006/main">
          <a:lvl1pPr algn="l" defTabSz="914400" rtl="0" eaLnBrk="1" latinLnBrk="0" hangingPunct="1">
            <a:spcBef>
              <a:spcPct val="0"/>
            </a:spcBef>
            <a:buNone/>
            <a:defRPr sz="4600" kern="1200" cap="none" spc="-100" baseline="0">
              <a:ln>
                <a:noFill/>
              </a:ln>
              <a:solidFill>
                <a:schemeClr val="tx2"/>
              </a:solidFill>
              <a:effectLst/>
              <a:latin typeface="+mj-lt"/>
              <a:ea typeface="+mj-ea"/>
              <a:cs typeface="+mj-cs"/>
            </a:defRPr>
          </a:lvl1pPr>
        </a:lstStyle>
        <a:p xmlns:a="http://schemas.openxmlformats.org/drawingml/2006/main">
          <a:r>
            <a:rPr lang="ru-RU" sz="3200" b="1" dirty="0" smtClean="0"/>
            <a:t>Всего 469 649 человек </a:t>
          </a:r>
          <a:endParaRPr lang="ru-RU" sz="3200" b="1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1137-39F4-4FB4-8AA3-D9BCEF6D62FE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C433-CA15-4E1A-95D6-43AFF565CA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1137-39F4-4FB4-8AA3-D9BCEF6D62FE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C433-CA15-4E1A-95D6-43AFF565CA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1137-39F4-4FB4-8AA3-D9BCEF6D62FE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C433-CA15-4E1A-95D6-43AFF565CA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1137-39F4-4FB4-8AA3-D9BCEF6D62FE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C433-CA15-4E1A-95D6-43AFF565CA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1137-39F4-4FB4-8AA3-D9BCEF6D62FE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C433-CA15-4E1A-95D6-43AFF565CA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1137-39F4-4FB4-8AA3-D9BCEF6D62FE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C433-CA15-4E1A-95D6-43AFF565CA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1137-39F4-4FB4-8AA3-D9BCEF6D62FE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C433-CA15-4E1A-95D6-43AFF565CA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1137-39F4-4FB4-8AA3-D9BCEF6D62FE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C433-CA15-4E1A-95D6-43AFF565CA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1137-39F4-4FB4-8AA3-D9BCEF6D62FE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C433-CA15-4E1A-95D6-43AFF565CAC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1137-39F4-4FB4-8AA3-D9BCEF6D62FE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8DC433-CA15-4E1A-95D6-43AFF565CACE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81137-39F4-4FB4-8AA3-D9BCEF6D62FE}" type="datetimeFigureOut">
              <a:rPr lang="ru-RU" smtClean="0"/>
              <a:t>10.03.2017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98DC433-CA15-4E1A-95D6-43AFF565CACE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698DC433-CA15-4E1A-95D6-43AFF565CACE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EF481137-39F4-4FB4-8AA3-D9BCEF6D62FE}" type="datetimeFigureOut">
              <a:rPr lang="ru-RU" smtClean="0"/>
              <a:t>10.03.2017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41" r:id="rId1"/>
    <p:sldLayoutId id="2147484142" r:id="rId2"/>
    <p:sldLayoutId id="2147484143" r:id="rId3"/>
    <p:sldLayoutId id="2147484144" r:id="rId4"/>
    <p:sldLayoutId id="2147484145" r:id="rId5"/>
    <p:sldLayoutId id="2147484146" r:id="rId6"/>
    <p:sldLayoutId id="2147484147" r:id="rId7"/>
    <p:sldLayoutId id="2147484148" r:id="rId8"/>
    <p:sldLayoutId id="2147484149" r:id="rId9"/>
    <p:sldLayoutId id="2147484150" r:id="rId10"/>
    <p:sldLayoutId id="214748415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3429000"/>
            <a:ext cx="6917432" cy="1219201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Проект областного закона </a:t>
            </a:r>
            <a:br>
              <a:rPr lang="ru-RU" sz="3200" b="1" dirty="0" smtClean="0"/>
            </a:br>
            <a:r>
              <a:rPr lang="ru-RU" sz="3200" b="1" dirty="0" smtClean="0"/>
              <a:t>«О социальном обслуживании граждан в Ленинградской области»</a:t>
            </a:r>
            <a:endParaRPr lang="ru-RU" sz="3200" b="1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229200"/>
            <a:ext cx="6533768" cy="1066800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/>
              <a:t>Первый заместитель председателя комитета</a:t>
            </a:r>
          </a:p>
          <a:p>
            <a:pPr algn="l"/>
            <a:r>
              <a:rPr lang="ru-RU" sz="2400" dirty="0" smtClean="0"/>
              <a:t>Грибова Наталья Сергеевна</a:t>
            </a:r>
            <a:endParaRPr lang="ru-RU" sz="2400" dirty="0"/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07504" y="188640"/>
            <a:ext cx="8352928" cy="5334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None/>
              <a:defRPr sz="14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200" dirty="0" smtClean="0"/>
              <a:t>Комитет по социальной защите населения Ленинградской области</a:t>
            </a:r>
            <a:endParaRPr lang="ru-RU" sz="2200" dirty="0"/>
          </a:p>
        </p:txBody>
      </p:sp>
      <p:pic>
        <p:nvPicPr>
          <p:cNvPr id="6" name="Picture 6" descr="лого соцзащи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0112" y="723536"/>
            <a:ext cx="2386078" cy="23860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166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Реестр поставщиков социальных услуг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ru-RU" sz="2600" b="1" dirty="0" smtClean="0"/>
              <a:t>Информационная система</a:t>
            </a:r>
            <a:r>
              <a:rPr lang="ru-RU" sz="2600" dirty="0" smtClean="0"/>
              <a:t>, содержащая сведения</a:t>
            </a:r>
          </a:p>
          <a:p>
            <a:r>
              <a:rPr lang="ru-RU" sz="2600" dirty="0" smtClean="0"/>
              <a:t>о </a:t>
            </a:r>
            <a:r>
              <a:rPr lang="ru-RU" sz="2600" dirty="0"/>
              <a:t>поставщиках социальных </a:t>
            </a:r>
            <a:r>
              <a:rPr lang="ru-RU" sz="2600" dirty="0" smtClean="0"/>
              <a:t>услуг</a:t>
            </a:r>
          </a:p>
          <a:p>
            <a:r>
              <a:rPr lang="ru-RU" sz="2600" dirty="0" smtClean="0"/>
              <a:t>о формах </a:t>
            </a:r>
            <a:r>
              <a:rPr lang="ru-RU" sz="2600" dirty="0"/>
              <a:t>и условиях их </a:t>
            </a:r>
            <a:r>
              <a:rPr lang="ru-RU" sz="2600" dirty="0" smtClean="0"/>
              <a:t>работы поставщиков</a:t>
            </a:r>
          </a:p>
          <a:p>
            <a:r>
              <a:rPr lang="ru-RU" sz="2600" dirty="0" smtClean="0"/>
              <a:t>о руководителе организации</a:t>
            </a:r>
          </a:p>
          <a:p>
            <a:r>
              <a:rPr lang="ru-RU" sz="2600" dirty="0" smtClean="0"/>
              <a:t>об имеющихся лицензиях</a:t>
            </a:r>
          </a:p>
          <a:p>
            <a:r>
              <a:rPr lang="ru-RU" sz="2600" dirty="0" smtClean="0"/>
              <a:t>о тарифах на услуги</a:t>
            </a:r>
          </a:p>
          <a:p>
            <a:r>
              <a:rPr lang="ru-RU" sz="2600" dirty="0" smtClean="0"/>
              <a:t>о наличии свободных мест</a:t>
            </a:r>
          </a:p>
          <a:p>
            <a:r>
              <a:rPr lang="ru-RU" sz="2600" dirty="0" smtClean="0"/>
              <a:t>об опыте работы</a:t>
            </a:r>
          </a:p>
          <a:p>
            <a:r>
              <a:rPr lang="ru-RU" sz="2600" dirty="0" smtClean="0"/>
              <a:t>иная информация</a:t>
            </a: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Picture 6" descr="лого соцзащи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543149"/>
            <a:ext cx="1142314" cy="114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8474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/>
              <a:t>Схема предоставления социальных услуг</a:t>
            </a:r>
            <a:endParaRPr lang="ru-RU" sz="40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23426539"/>
              </p:ext>
            </p:extLst>
          </p:nvPr>
        </p:nvGraphicFramePr>
        <p:xfrm>
          <a:off x="457200" y="1600200"/>
          <a:ext cx="7620000" cy="4997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6" descr="лого соцзащит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286" y="5589240"/>
            <a:ext cx="1142314" cy="114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75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/>
              <a:t>Содержание законопроекта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dirty="0"/>
              <a:t>Полномочия органов государственной власти Ленинградской области в сфере социального обслуживания</a:t>
            </a:r>
          </a:p>
          <a:p>
            <a:r>
              <a:rPr lang="ru-RU" sz="2600" dirty="0"/>
              <a:t>Размер предельной величины среднедушевого дохода для предоставления социальных услуг бесплатно</a:t>
            </a:r>
          </a:p>
          <a:p>
            <a:r>
              <a:rPr lang="ru-RU" sz="2600" dirty="0"/>
              <a:t>Перечень социальных услуг, предоставляемых поставщиками социальных услуг</a:t>
            </a:r>
          </a:p>
          <a:p>
            <a:r>
              <a:rPr lang="ru-RU" sz="2600" dirty="0"/>
              <a:t>Категории граждан, которым социальные услуги в Ленинградской области предоставляются </a:t>
            </a:r>
            <a:r>
              <a:rPr lang="ru-RU" sz="2600" dirty="0" smtClean="0"/>
              <a:t>бесплатно</a:t>
            </a:r>
            <a:endParaRPr lang="ru-RU" sz="2600" dirty="0"/>
          </a:p>
        </p:txBody>
      </p:sp>
      <p:pic>
        <p:nvPicPr>
          <p:cNvPr id="4" name="Picture 6" descr="лого соцзащи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543149"/>
            <a:ext cx="1142314" cy="114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7203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/>
              <a:t>Содержание законопроекта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600" dirty="0" smtClean="0"/>
              <a:t>Размер компенсации поставщику социальных услуг в случае, установленном в части 8 статьи 30 Федерального закона «Об основах социального обслуживания граждан в Российской Федерации»</a:t>
            </a:r>
          </a:p>
          <a:p>
            <a:r>
              <a:rPr lang="ru-RU" sz="2600" dirty="0" smtClean="0"/>
              <a:t>Наделение органов местного самоуправления отдельными государственными полномочиями по социальному обслуживанию </a:t>
            </a:r>
          </a:p>
          <a:p>
            <a:r>
              <a:rPr lang="ru-RU" sz="2600" dirty="0" smtClean="0"/>
              <a:t>О признании утратившими силу законов Ленинградской области</a:t>
            </a:r>
          </a:p>
          <a:p>
            <a:r>
              <a:rPr lang="ru-RU" sz="2600" dirty="0" smtClean="0"/>
              <a:t>Вступление в силу</a:t>
            </a:r>
            <a:r>
              <a:rPr lang="ru-RU" sz="2600" b="1" dirty="0" smtClean="0"/>
              <a:t> </a:t>
            </a:r>
            <a:r>
              <a:rPr lang="ru-RU" sz="2600" dirty="0" smtClean="0"/>
              <a:t>настоящего закона</a:t>
            </a:r>
          </a:p>
        </p:txBody>
      </p:sp>
      <p:pic>
        <p:nvPicPr>
          <p:cNvPr id="4" name="Picture 6" descr="лого соцзащи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5543149"/>
            <a:ext cx="1142314" cy="114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8638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276872"/>
            <a:ext cx="7620000" cy="1143000"/>
          </a:xfrm>
        </p:spPr>
        <p:txBody>
          <a:bodyPr/>
          <a:lstStyle/>
          <a:p>
            <a:pPr algn="ctr"/>
            <a:r>
              <a:rPr lang="ru-RU" b="1" dirty="0" smtClean="0"/>
              <a:t>Благодарю за внимание!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16113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/>
              <a:t>Основания для разработки законопроекта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/>
              <a:t>Федеральный закон от 28.12.2013 N 442-ФЗ </a:t>
            </a:r>
            <a:r>
              <a:rPr lang="ru-RU" sz="2400" dirty="0" smtClean="0"/>
              <a:t>«Об </a:t>
            </a:r>
            <a:r>
              <a:rPr lang="ru-RU" sz="2400" dirty="0"/>
              <a:t>основах социального обслуживания граждан в Российской </a:t>
            </a:r>
            <a:r>
              <a:rPr lang="ru-RU" sz="2400" dirty="0" smtClean="0"/>
              <a:t>Федерации»</a:t>
            </a:r>
          </a:p>
          <a:p>
            <a:pPr marL="114300" indent="0">
              <a:buNone/>
            </a:pPr>
            <a:endParaRPr lang="ru-RU" sz="2400" dirty="0"/>
          </a:p>
          <a:p>
            <a:r>
              <a:rPr lang="ru-RU" sz="2400" dirty="0"/>
              <a:t>Примерный перечень законодательных и иных нормативных правовых актов, подлежащих принятию                                                                органами государственной власти субъектов Российской Федерации в целях реализации </a:t>
            </a:r>
            <a:r>
              <a:rPr lang="ru-RU" sz="2400" dirty="0" smtClean="0"/>
              <a:t>положений Федерального </a:t>
            </a:r>
            <a:r>
              <a:rPr lang="ru-RU" sz="2400" dirty="0"/>
              <a:t>закона от 28 декабря 2013 г. № </a:t>
            </a:r>
            <a:r>
              <a:rPr lang="ru-RU" sz="2400" dirty="0" smtClean="0"/>
              <a:t>442-ФЗ «</a:t>
            </a:r>
            <a:r>
              <a:rPr lang="ru-RU" sz="2400" dirty="0"/>
              <a:t>Об основах социального обслуживания граждан в Российской Федерации</a:t>
            </a:r>
            <a:r>
              <a:rPr lang="ru-RU" sz="2400" dirty="0" smtClean="0"/>
              <a:t>», разработанный Минтрудом России</a:t>
            </a:r>
            <a:endParaRPr lang="ru-RU" sz="2400" dirty="0"/>
          </a:p>
        </p:txBody>
      </p:sp>
      <p:pic>
        <p:nvPicPr>
          <p:cNvPr id="4" name="Picture 6" descr="лого соцзащи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569232"/>
            <a:ext cx="1142314" cy="114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668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/>
              <a:t>Отменяемые законодательные акты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закон Ленинградской области от 29 ноября 2004 года № 97-оз </a:t>
            </a:r>
            <a:r>
              <a:rPr lang="ru-RU" sz="2800" dirty="0" smtClean="0"/>
              <a:t>«О </a:t>
            </a:r>
            <a:r>
              <a:rPr lang="ru-RU" sz="2800" dirty="0"/>
              <a:t>социальном обслуживании населения в Ленинградской </a:t>
            </a:r>
            <a:r>
              <a:rPr lang="ru-RU" sz="2800" dirty="0" smtClean="0"/>
              <a:t>области»</a:t>
            </a:r>
          </a:p>
          <a:p>
            <a:pPr marL="114300" indent="0">
              <a:buNone/>
            </a:pPr>
            <a:endParaRPr lang="ru-RU" sz="2800" dirty="0"/>
          </a:p>
          <a:p>
            <a:r>
              <a:rPr lang="ru-RU" sz="2800" dirty="0"/>
              <a:t>закон Ленинградской области от 30 июня 2006 года № 44-оз </a:t>
            </a:r>
            <a:r>
              <a:rPr lang="ru-RU" sz="2800" dirty="0" smtClean="0"/>
              <a:t>«О </a:t>
            </a:r>
            <a:r>
              <a:rPr lang="ru-RU" sz="2800" dirty="0"/>
              <a:t>государственных стандартах социального обслуживания населения в Ленинградской </a:t>
            </a:r>
            <a:r>
              <a:rPr lang="ru-RU" sz="2800" dirty="0" smtClean="0"/>
              <a:t>области» (с последующими изменениями)</a:t>
            </a:r>
            <a:endParaRPr lang="ru-RU" sz="2800" dirty="0"/>
          </a:p>
        </p:txBody>
      </p:sp>
      <p:pic>
        <p:nvPicPr>
          <p:cNvPr id="4" name="Picture 6" descr="лого соцзащи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286" y="5589240"/>
            <a:ext cx="1142314" cy="114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6579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5589240"/>
            <a:ext cx="4320480" cy="1143000"/>
          </a:xfrm>
        </p:spPr>
        <p:txBody>
          <a:bodyPr/>
          <a:lstStyle/>
          <a:p>
            <a:r>
              <a:rPr lang="ru-RU" sz="3200" dirty="0" smtClean="0"/>
              <a:t>Всего 57 учреждений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1524155"/>
              </p:ext>
            </p:extLst>
          </p:nvPr>
        </p:nvGraphicFramePr>
        <p:xfrm>
          <a:off x="611560" y="156145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Заголовок 1"/>
          <p:cNvSpPr txBox="1">
            <a:spLocks/>
          </p:cNvSpPr>
          <p:nvPr/>
        </p:nvSpPr>
        <p:spPr>
          <a:xfrm>
            <a:off x="609600" y="4270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600" kern="1200" cap="none" spc="-100" baseline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b="1" dirty="0" smtClean="0"/>
              <a:t>Ленинградская область</a:t>
            </a:r>
            <a:br>
              <a:rPr lang="ru-RU" sz="3200" b="1" dirty="0" smtClean="0"/>
            </a:br>
            <a:r>
              <a:rPr lang="ru-RU" sz="2800" b="1" dirty="0" smtClean="0"/>
              <a:t>Сеть учреждений социального обслуживания</a:t>
            </a:r>
            <a:endParaRPr lang="ru-RU" sz="2800" b="1" dirty="0"/>
          </a:p>
        </p:txBody>
      </p:sp>
      <p:pic>
        <p:nvPicPr>
          <p:cNvPr id="7" name="Picture 6" descr="лого соцзащит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7286" y="5589240"/>
            <a:ext cx="1142314" cy="114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9589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b="1" dirty="0" smtClean="0"/>
              <a:t>Численность потенциальных получателей социальных услуг</a:t>
            </a:r>
            <a:endParaRPr lang="ru-RU" sz="40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0781609"/>
              </p:ext>
            </p:extLst>
          </p:nvPr>
        </p:nvGraphicFramePr>
        <p:xfrm>
          <a:off x="457200" y="1600200"/>
          <a:ext cx="7620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" name="Picture 6" descr="лого соцзащит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142314" cy="114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7441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260648"/>
            <a:ext cx="7897688" cy="1143000"/>
          </a:xfrm>
        </p:spPr>
        <p:txBody>
          <a:bodyPr/>
          <a:lstStyle/>
          <a:p>
            <a:r>
              <a:rPr lang="ru-RU" sz="4000" b="1" dirty="0" smtClean="0"/>
              <a:t>Новая идеология федерального законодательства</a:t>
            </a:r>
            <a:endParaRPr lang="ru-RU" sz="40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dirty="0" smtClean="0"/>
              <a:t>Индивидуальный подход</a:t>
            </a:r>
          </a:p>
          <a:p>
            <a:endParaRPr lang="ru-RU" sz="3600" dirty="0"/>
          </a:p>
          <a:p>
            <a:r>
              <a:rPr lang="ru-RU" sz="3600" dirty="0" smtClean="0"/>
              <a:t>Внедрение </a:t>
            </a:r>
            <a:r>
              <a:rPr lang="ru-RU" sz="3600" dirty="0"/>
              <a:t>информационных </a:t>
            </a:r>
            <a:r>
              <a:rPr lang="ru-RU" sz="3600" dirty="0" smtClean="0"/>
              <a:t>систем</a:t>
            </a:r>
          </a:p>
          <a:p>
            <a:endParaRPr lang="ru-RU" sz="3600" dirty="0"/>
          </a:p>
          <a:p>
            <a:r>
              <a:rPr lang="ru-RU" sz="3600" dirty="0"/>
              <a:t>Создание конкурентной среды в социальном обслуживании</a:t>
            </a:r>
          </a:p>
        </p:txBody>
      </p:sp>
      <p:pic>
        <p:nvPicPr>
          <p:cNvPr id="4" name="Picture 6" descr="лого соцзащи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142314" cy="114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149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Индивидуальная программа предоставления социальных услуг</a:t>
            </a:r>
            <a:endParaRPr lang="ru-RU" sz="3600" b="1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30656457"/>
              </p:ext>
            </p:extLst>
          </p:nvPr>
        </p:nvGraphicFramePr>
        <p:xfrm>
          <a:off x="107504" y="1600200"/>
          <a:ext cx="7969696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Picture 6" descr="лого соцзащит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142314" cy="114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323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Регистр получателей социальных услуг</a:t>
            </a:r>
            <a:endParaRPr lang="ru-RU" sz="36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ru-RU" sz="2600" b="1" dirty="0" smtClean="0"/>
              <a:t>Информационная система</a:t>
            </a:r>
            <a:r>
              <a:rPr lang="ru-RU" sz="2600" dirty="0" smtClean="0"/>
              <a:t>, содержащая сведения</a:t>
            </a:r>
          </a:p>
          <a:p>
            <a:r>
              <a:rPr lang="ru-RU" sz="2600" dirty="0" smtClean="0"/>
              <a:t>о получателе </a:t>
            </a:r>
            <a:r>
              <a:rPr lang="ru-RU" sz="2600" dirty="0"/>
              <a:t>социальных </a:t>
            </a:r>
            <a:r>
              <a:rPr lang="ru-RU" sz="2600" dirty="0" smtClean="0"/>
              <a:t>услуг</a:t>
            </a:r>
          </a:p>
          <a:p>
            <a:r>
              <a:rPr lang="ru-RU" sz="2600" dirty="0" smtClean="0"/>
              <a:t>об объемах </a:t>
            </a:r>
            <a:r>
              <a:rPr lang="ru-RU" sz="2600" dirty="0"/>
              <a:t>и сроках предоставления </a:t>
            </a:r>
            <a:r>
              <a:rPr lang="ru-RU" sz="2600" dirty="0" smtClean="0"/>
              <a:t>услуг</a:t>
            </a:r>
          </a:p>
          <a:p>
            <a:r>
              <a:rPr lang="ru-RU" sz="2600" dirty="0" smtClean="0"/>
              <a:t>о поставщиках, предоставляющих социальные услуги</a:t>
            </a:r>
          </a:p>
          <a:p>
            <a:r>
              <a:rPr lang="ru-RU" sz="2600" dirty="0" smtClean="0"/>
              <a:t>об индивидуальной программе предоставления социальных услуг</a:t>
            </a:r>
            <a:endParaRPr lang="ru-RU" sz="2600" dirty="0"/>
          </a:p>
          <a:p>
            <a:r>
              <a:rPr lang="ru-RU" sz="2600" dirty="0" smtClean="0"/>
              <a:t>о стоимости </a:t>
            </a:r>
            <a:r>
              <a:rPr lang="ru-RU" sz="2600" dirty="0"/>
              <a:t>социальных услуг для получателя социальных </a:t>
            </a:r>
            <a:r>
              <a:rPr lang="ru-RU" sz="2600" dirty="0" smtClean="0"/>
              <a:t>услуг</a:t>
            </a:r>
          </a:p>
          <a:p>
            <a:r>
              <a:rPr lang="ru-RU" sz="2600" dirty="0" smtClean="0"/>
              <a:t>иная информация</a:t>
            </a:r>
            <a:endParaRPr lang="ru-RU" sz="2600" dirty="0"/>
          </a:p>
          <a:p>
            <a:pPr marL="114300" indent="0">
              <a:buNone/>
            </a:pPr>
            <a:endParaRPr lang="ru-RU" dirty="0"/>
          </a:p>
        </p:txBody>
      </p:sp>
      <p:pic>
        <p:nvPicPr>
          <p:cNvPr id="4" name="Picture 6" descr="лого соцзащита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5589240"/>
            <a:ext cx="1142314" cy="114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2645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600" b="1" dirty="0" smtClean="0"/>
              <a:t>Нормативно-</a:t>
            </a:r>
            <a:r>
              <a:rPr lang="ru-RU" sz="3600" b="1" dirty="0" err="1" smtClean="0"/>
              <a:t>подушевое</a:t>
            </a:r>
            <a:r>
              <a:rPr lang="ru-RU" sz="3600" b="1" dirty="0" smtClean="0"/>
              <a:t> финансирование</a:t>
            </a:r>
            <a:endParaRPr lang="ru-RU" sz="3600" b="1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060848"/>
            <a:ext cx="2952328" cy="2972142"/>
          </a:xfr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</p:pic>
      <p:sp>
        <p:nvSpPr>
          <p:cNvPr id="5" name="Прямоугольник 4"/>
          <p:cNvSpPr/>
          <p:nvPr/>
        </p:nvSpPr>
        <p:spPr>
          <a:xfrm>
            <a:off x="3635896" y="1916832"/>
            <a:ext cx="4572000" cy="4093428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ru-RU" sz="2600" dirty="0" smtClean="0"/>
              <a:t>выполнение </a:t>
            </a:r>
            <a:r>
              <a:rPr lang="ru-RU" sz="2600" dirty="0"/>
              <a:t>государственного (муниципального) задания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600" dirty="0" smtClean="0"/>
              <a:t>оплата </a:t>
            </a:r>
            <a:r>
              <a:rPr lang="ru-RU" sz="2600" dirty="0"/>
              <a:t>государственных (муниципальных) контрактов на предоставление социальных услуг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ru-RU" sz="2600" dirty="0"/>
              <a:t>к</a:t>
            </a:r>
            <a:r>
              <a:rPr lang="ru-RU" sz="2600" dirty="0" smtClean="0"/>
              <a:t>омпенсация поставщикам за оказанные услуги</a:t>
            </a:r>
            <a:endParaRPr lang="ru-RU" sz="2600" dirty="0"/>
          </a:p>
        </p:txBody>
      </p:sp>
      <p:pic>
        <p:nvPicPr>
          <p:cNvPr id="6" name="Picture 6" descr="лого соцзащита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69081" y="5558081"/>
            <a:ext cx="1142314" cy="1142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781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9071</TotalTime>
  <Words>411</Words>
  <Application>Microsoft Office PowerPoint</Application>
  <PresentationFormat>Экран (4:3)</PresentationFormat>
  <Paragraphs>76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Соседство</vt:lpstr>
      <vt:lpstr>Проект областного закона  «О социальном обслуживании граждан в Ленинградской области»</vt:lpstr>
      <vt:lpstr>Основания для разработки законопроекта</vt:lpstr>
      <vt:lpstr>Отменяемые законодательные акты</vt:lpstr>
      <vt:lpstr>Всего 57 учреждений</vt:lpstr>
      <vt:lpstr>Численность потенциальных получателей социальных услуг</vt:lpstr>
      <vt:lpstr>Новая идеология федерального законодательства</vt:lpstr>
      <vt:lpstr>Индивидуальная программа предоставления социальных услуг</vt:lpstr>
      <vt:lpstr>Регистр получателей социальных услуг</vt:lpstr>
      <vt:lpstr>Нормативно-подушевое финансирование</vt:lpstr>
      <vt:lpstr>Реестр поставщиков социальных услуг</vt:lpstr>
      <vt:lpstr>Схема предоставления социальных услуг</vt:lpstr>
      <vt:lpstr>Содержание законопроекта</vt:lpstr>
      <vt:lpstr>Содержание законопроекта</vt:lpstr>
      <vt:lpstr>Благодарю за внимание!</vt:lpstr>
    </vt:vector>
  </TitlesOfParts>
  <Company>Curnos™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областного закона о социальном обслуживании граждан в ленинградской области</dc:title>
  <dc:creator>Корякова Любовь Владимировна</dc:creator>
  <cp:lastModifiedBy>Цыганова Татьяна Николаевна</cp:lastModifiedBy>
  <cp:revision>16</cp:revision>
  <cp:lastPrinted>2014-07-23T05:53:00Z</cp:lastPrinted>
  <dcterms:created xsi:type="dcterms:W3CDTF">2014-07-16T17:13:43Z</dcterms:created>
  <dcterms:modified xsi:type="dcterms:W3CDTF">2017-03-10T11:59:35Z</dcterms:modified>
</cp:coreProperties>
</file>